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17"/>
  </p:notesMasterIdLst>
  <p:sldIdLst>
    <p:sldId id="256" r:id="rId2"/>
    <p:sldId id="273" r:id="rId3"/>
    <p:sldId id="295" r:id="rId4"/>
    <p:sldId id="290" r:id="rId5"/>
    <p:sldId id="291" r:id="rId6"/>
    <p:sldId id="292" r:id="rId7"/>
    <p:sldId id="296" r:id="rId8"/>
    <p:sldId id="293" r:id="rId9"/>
    <p:sldId id="297" r:id="rId10"/>
    <p:sldId id="298" r:id="rId11"/>
    <p:sldId id="299" r:id="rId12"/>
    <p:sldId id="300" r:id="rId13"/>
    <p:sldId id="294" r:id="rId14"/>
    <p:sldId id="286" r:id="rId15"/>
    <p:sldId id="282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A46D"/>
    <a:srgbClr val="FF847E"/>
    <a:srgbClr val="74E178"/>
    <a:srgbClr val="50AEFF"/>
    <a:srgbClr val="1287C3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486" autoAdjust="0"/>
    <p:restoredTop sz="94660"/>
  </p:normalViewPr>
  <p:slideViewPr>
    <p:cSldViewPr snapToGrid="0">
      <p:cViewPr varScale="1">
        <p:scale>
          <a:sx n="58" d="100"/>
          <a:sy n="58" d="100"/>
        </p:scale>
        <p:origin x="2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莫嵐 陳" userId="2009de07440e3187" providerId="LiveId" clId="{14D2C62B-E25E-4F5B-86A5-6E30F56D4884}"/>
    <pc:docChg chg="modSld">
      <pc:chgData name="莫嵐 陳" userId="2009de07440e3187" providerId="LiveId" clId="{14D2C62B-E25E-4F5B-86A5-6E30F56D4884}" dt="2020-12-30T05:39:52.994" v="2" actId="14100"/>
      <pc:docMkLst>
        <pc:docMk/>
      </pc:docMkLst>
      <pc:sldChg chg="modSp mod">
        <pc:chgData name="莫嵐 陳" userId="2009de07440e3187" providerId="LiveId" clId="{14D2C62B-E25E-4F5B-86A5-6E30F56D4884}" dt="2020-12-29T03:55:26.472" v="1" actId="1076"/>
        <pc:sldMkLst>
          <pc:docMk/>
          <pc:sldMk cId="2376479828" sldId="292"/>
        </pc:sldMkLst>
        <pc:spChg chg="mod">
          <ac:chgData name="莫嵐 陳" userId="2009de07440e3187" providerId="LiveId" clId="{14D2C62B-E25E-4F5B-86A5-6E30F56D4884}" dt="2020-12-29T03:55:26.472" v="1" actId="1076"/>
          <ac:spMkLst>
            <pc:docMk/>
            <pc:sldMk cId="2376479828" sldId="292"/>
            <ac:spMk id="5" creationId="{8F038E9D-F547-4D43-A0BE-44B7178740E0}"/>
          </ac:spMkLst>
        </pc:spChg>
      </pc:sldChg>
      <pc:sldChg chg="modSp mod">
        <pc:chgData name="莫嵐 陳" userId="2009de07440e3187" providerId="LiveId" clId="{14D2C62B-E25E-4F5B-86A5-6E30F56D4884}" dt="2020-12-30T05:39:52.994" v="2" actId="14100"/>
        <pc:sldMkLst>
          <pc:docMk/>
          <pc:sldMk cId="474264451" sldId="293"/>
        </pc:sldMkLst>
        <pc:picChg chg="mod">
          <ac:chgData name="莫嵐 陳" userId="2009de07440e3187" providerId="LiveId" clId="{14D2C62B-E25E-4F5B-86A5-6E30F56D4884}" dt="2020-12-30T05:39:52.994" v="2" actId="14100"/>
          <ac:picMkLst>
            <pc:docMk/>
            <pc:sldMk cId="474264451" sldId="293"/>
            <ac:picMk id="4" creationId="{D12AF670-CF1A-4002-B512-1850F9B85B5A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056760-4A39-354F-B71B-7A813D07EC24}" type="datetimeFigureOut">
              <a:rPr kumimoji="1" lang="zh-TW" altLang="en-US" smtClean="0"/>
              <a:t>2020/12/30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B5908C-0B2D-FD4B-87F8-F3487C0ECEA7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01851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2081699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42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549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190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19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4629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3690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722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662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204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50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103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18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210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46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036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93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727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ln>
            <a:noFill/>
          </a:ln>
        </p:spPr>
        <p:txBody>
          <a:bodyPr/>
          <a:lstStyle/>
          <a:p>
            <a:r>
              <a:rPr lang="en-US" altLang="zh-TW" dirty="0">
                <a:solidFill>
                  <a:srgbClr val="0070C0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1091</a:t>
            </a:r>
            <a:r>
              <a:rPr lang="zh-TW" altLang="en-US" dirty="0">
                <a:solidFill>
                  <a:srgbClr val="0070C0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</a:t>
            </a:r>
            <a:r>
              <a:rPr lang="en-US" altLang="zh-TW" dirty="0">
                <a:solidFill>
                  <a:srgbClr val="0070C0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CG</a:t>
            </a:r>
            <a:r>
              <a:rPr lang="zh-TW" altLang="en-US" dirty="0">
                <a:solidFill>
                  <a:srgbClr val="0070C0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</a:t>
            </a:r>
            <a:r>
              <a:rPr lang="en-US" altLang="zh-TW" dirty="0">
                <a:solidFill>
                  <a:srgbClr val="0070C0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HW</a:t>
            </a:r>
            <a:r>
              <a:rPr lang="zh-TW" altLang="en-US" dirty="0">
                <a:solidFill>
                  <a:srgbClr val="0070C0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</a:t>
            </a:r>
            <a:r>
              <a:rPr lang="en-US" altLang="zh-TW" dirty="0">
                <a:solidFill>
                  <a:srgbClr val="0070C0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02</a:t>
            </a:r>
            <a:endParaRPr lang="zh-TW" altLang="en-US" dirty="0">
              <a:solidFill>
                <a:srgbClr val="0070C0"/>
              </a:solidFill>
              <a:latin typeface="思源黑体" panose="020B0500000000000000" pitchFamily="34" charset="-128"/>
              <a:ea typeface="思源黑体" panose="020B0500000000000000" pitchFamily="34" charset="-128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225040" y="4402666"/>
            <a:ext cx="6461761" cy="1622214"/>
          </a:xfrm>
        </p:spPr>
        <p:txBody>
          <a:bodyPr>
            <a:normAutofit/>
          </a:bodyPr>
          <a:lstStyle/>
          <a:p>
            <a:r>
              <a:rPr kumimoji="1" lang="en-US" altLang="zh-TW" sz="2800" dirty="0">
                <a:latin typeface="思源黑体" panose="020B0500000000000000" pitchFamily="34" charset="-128"/>
                <a:ea typeface="思源黑体" panose="020B0500000000000000" pitchFamily="34" charset="-128"/>
              </a:rPr>
              <a:t>The spotlight and it's Happy fellows</a:t>
            </a:r>
            <a:endParaRPr lang="en-US" altLang="zh-TW" sz="2800" dirty="0">
              <a:latin typeface="思源黑体" panose="020B0500000000000000" pitchFamily="34" charset="-128"/>
              <a:ea typeface="思源黑体" panose="020B0500000000000000" pitchFamily="34" charset="-128"/>
            </a:endParaRPr>
          </a:p>
          <a:p>
            <a:r>
              <a:rPr lang="en-US" altLang="zh-TW" sz="2800" dirty="0">
                <a:solidFill>
                  <a:srgbClr val="C00000"/>
                </a:solidFill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Deadline</a:t>
            </a:r>
            <a:r>
              <a:rPr lang="en-US" altLang="zh-TW" sz="2800" dirty="0">
                <a:solidFill>
                  <a:srgbClr val="C00000"/>
                </a:solidFill>
                <a:ea typeface="Adobe 繁黑體 Std B" panose="020B0700000000000000" pitchFamily="34" charset="-120"/>
              </a:rPr>
              <a:t>: 2020/1/5</a:t>
            </a:r>
            <a:r>
              <a:rPr lang="zh-TW" altLang="en-US" sz="2800" dirty="0">
                <a:solidFill>
                  <a:srgbClr val="C00000"/>
                </a:solidFill>
                <a:ea typeface="Adobe 繁黑體 Std B" panose="020B0700000000000000" pitchFamily="34" charset="-120"/>
              </a:rPr>
              <a:t> </a:t>
            </a:r>
            <a:r>
              <a:rPr lang="en-US" altLang="zh-TW" sz="2800" dirty="0">
                <a:solidFill>
                  <a:srgbClr val="C00000"/>
                </a:solidFill>
                <a:ea typeface="Adobe 繁黑體 Std B" panose="020B0700000000000000" pitchFamily="34" charset="-120"/>
              </a:rPr>
              <a:t>23:59</a:t>
            </a:r>
          </a:p>
        </p:txBody>
      </p:sp>
    </p:spTree>
    <p:extLst>
      <p:ext uri="{BB962C8B-B14F-4D97-AF65-F5344CB8AC3E}">
        <p14:creationId xmlns:p14="http://schemas.microsoft.com/office/powerpoint/2010/main" val="2110601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B51229-9F69-4325-AC4F-646C414F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693419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Snapshot</a:t>
            </a:r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255B8AD-7311-4EB8-AC2A-A89463EC2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0186"/>
            <a:ext cx="9144000" cy="605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01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B51229-9F69-4325-AC4F-646C414F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693419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Snapshot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0D12D9C-585E-4214-BADA-C84874CDC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0185"/>
            <a:ext cx="9144000" cy="605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811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B51229-9F69-4325-AC4F-646C414F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693419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Snapshot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66519E9-39C6-4A45-8B05-957A618037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49942"/>
          <a:stretch/>
        </p:blipFill>
        <p:spPr>
          <a:xfrm>
            <a:off x="-71105" y="2290307"/>
            <a:ext cx="3171980" cy="4198606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7BD87FE7-3881-43F5-A153-2F20FEE665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2987846" y="2290307"/>
            <a:ext cx="3168307" cy="4198606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5426F5F-B91D-49EF-ADD7-823D825401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1442"/>
          <a:stretch/>
        </p:blipFill>
        <p:spPr>
          <a:xfrm>
            <a:off x="6067090" y="2290307"/>
            <a:ext cx="3076910" cy="419860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E38C242-89C6-47FF-A667-1A53E27DD5C5}"/>
              </a:ext>
            </a:extLst>
          </p:cNvPr>
          <p:cNvSpPr txBox="1"/>
          <p:nvPr/>
        </p:nvSpPr>
        <p:spPr>
          <a:xfrm>
            <a:off x="904373" y="192097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預設狀況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1C689CF-7971-466F-B4BF-8F341E0C7CD4}"/>
              </a:ext>
            </a:extLst>
          </p:cNvPr>
          <p:cNvSpPr txBox="1"/>
          <p:nvPr/>
        </p:nvSpPr>
        <p:spPr>
          <a:xfrm>
            <a:off x="3620160" y="1920975"/>
            <a:ext cx="2621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不同色相（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Hue = 295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）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BADA091-B603-438D-9C80-1A498E48B4A4}"/>
              </a:ext>
            </a:extLst>
          </p:cNvPr>
          <p:cNvSpPr txBox="1"/>
          <p:nvPr/>
        </p:nvSpPr>
        <p:spPr>
          <a:xfrm>
            <a:off x="6446060" y="1643976"/>
            <a:ext cx="2408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不同亮度</a:t>
            </a:r>
            <a:b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</a:b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（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Brightness = 255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）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E81858E-67F2-457B-B022-BE81784768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495" b="66740"/>
          <a:stretch/>
        </p:blipFill>
        <p:spPr>
          <a:xfrm>
            <a:off x="109401" y="4842828"/>
            <a:ext cx="2697940" cy="201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972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466432-D40E-489E-8E2E-F32758359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924559"/>
          </a:xfrm>
        </p:spPr>
        <p:txBody>
          <a:bodyPr/>
          <a:lstStyle/>
          <a:p>
            <a:r>
              <a:rPr lang="en-US" altLang="zh-TW" dirty="0"/>
              <a:t>DEMO</a:t>
            </a:r>
            <a:endParaRPr lang="zh-TW" altLang="en-US" dirty="0"/>
          </a:p>
        </p:txBody>
      </p:sp>
      <p:pic>
        <p:nvPicPr>
          <p:cNvPr id="4" name="CG_Final DEMO2">
            <a:hlinkClick r:id="" action="ppaction://media"/>
            <a:extLst>
              <a:ext uri="{FF2B5EF4-FFF2-40B4-BE49-F238E27FC236}">
                <a16:creationId xmlns:a16="http://schemas.microsoft.com/office/drawing/2014/main" id="{3D7877B8-341B-4754-8F5B-7141A37B16D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5307" y="1732597"/>
            <a:ext cx="9159307" cy="5125403"/>
          </a:xfrm>
        </p:spPr>
      </p:pic>
    </p:spTree>
    <p:extLst>
      <p:ext uri="{BB962C8B-B14F-4D97-AF65-F5344CB8AC3E}">
        <p14:creationId xmlns:p14="http://schemas.microsoft.com/office/powerpoint/2010/main" val="2267069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5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979713"/>
          </a:xfrm>
        </p:spPr>
        <p:txBody>
          <a:bodyPr>
            <a:normAutofit/>
          </a:bodyPr>
          <a:lstStyle/>
          <a:p>
            <a:pPr algn="r"/>
            <a:r>
              <a:rPr kumimoji="1" lang="en-US" altLang="zh-TW" dirty="0"/>
              <a:t>Submit your work</a:t>
            </a:r>
            <a:r>
              <a:rPr kumimoji="1" lang="zh-TW" altLang="en-US" dirty="0"/>
              <a:t> </a:t>
            </a:r>
            <a:r>
              <a:rPr kumimoji="1" lang="en-US" altLang="zh-TW" dirty="0"/>
              <a:t>/</a:t>
            </a:r>
            <a:r>
              <a:rPr kumimoji="1" lang="zh-TW" altLang="en-US" dirty="0"/>
              <a:t> </a:t>
            </a:r>
            <a:r>
              <a:rPr kumimoji="1" lang="en-US" altLang="zh-TW" dirty="0"/>
              <a:t>Supp.</a:t>
            </a:r>
            <a:r>
              <a:rPr kumimoji="1" lang="zh-TW" altLang="en-US" dirty="0"/>
              <a:t> </a:t>
            </a:r>
            <a:r>
              <a:rPr kumimoji="1" lang="en-US" altLang="zh-TW" dirty="0"/>
              <a:t>Material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內容版面配置區 4"/>
          <p:cNvSpPr>
            <a:spLocks noGrp="1"/>
          </p:cNvSpPr>
          <p:nvPr>
            <p:ph idx="1"/>
          </p:nvPr>
        </p:nvSpPr>
        <p:spPr>
          <a:xfrm>
            <a:off x="982133" y="1536569"/>
            <a:ext cx="8161867" cy="2822597"/>
          </a:xfrm>
        </p:spPr>
        <p:txBody>
          <a:bodyPr anchor="t">
            <a:normAutofit/>
          </a:bodyPr>
          <a:lstStyle/>
          <a:p>
            <a:r>
              <a:rPr lang="zh-CN" altLang="en-US" dirty="0">
                <a:latin typeface="PingFang TC" charset="-120"/>
                <a:ea typeface="PingFang TC" charset="-120"/>
                <a:cs typeface="PingFang TC" charset="-120"/>
              </a:rPr>
              <a:t>繳交作業時請整個資料夾打包，並使用你的學號命名</a:t>
            </a:r>
            <a:endParaRPr lang="en-US" altLang="zh-CN" dirty="0">
              <a:latin typeface="PingFang TC" charset="-120"/>
              <a:ea typeface="PingFang TC" charset="-120"/>
              <a:cs typeface="PingFang TC" charset="-120"/>
            </a:endParaRPr>
          </a:p>
          <a:p>
            <a:pPr lvl="1"/>
            <a:r>
              <a:rPr lang="zh-TW" altLang="en-US" dirty="0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請</a:t>
            </a:r>
            <a:r>
              <a:rPr lang="zh-CN" altLang="en-US" dirty="0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包含</a:t>
            </a:r>
            <a:r>
              <a:rPr lang="zh-TW" altLang="en-US" dirty="0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所有你需要的</a:t>
            </a:r>
            <a:r>
              <a:rPr lang="zh-CN" altLang="en-US" dirty="0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資料夾</a:t>
            </a:r>
            <a:r>
              <a:rPr lang="zh-TW" altLang="en-US" dirty="0">
                <a:highlight>
                  <a:srgbClr val="FFFF00"/>
                </a:highlight>
                <a:latin typeface="PingFang TC" charset="-120"/>
                <a:ea typeface="PingFang TC" charset="-120"/>
                <a:cs typeface="PingFang TC" charset="-120"/>
              </a:rPr>
              <a:t>（其他引用程式碼、貼圖等）</a:t>
            </a:r>
            <a:endParaRPr lang="en-US" altLang="zh-CN" dirty="0">
              <a:highlight>
                <a:srgbClr val="FFFF00"/>
              </a:highlight>
              <a:latin typeface="PingFang TC" charset="-120"/>
              <a:ea typeface="PingFang TC" charset="-120"/>
              <a:cs typeface="PingFang TC" charset="-120"/>
            </a:endParaRPr>
          </a:p>
          <a:p>
            <a:pPr lvl="1"/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包含一份投影片解說你完成的功能，尤其是額外功能</a:t>
            </a:r>
            <a:endParaRPr lang="en-US" altLang="zh-CN" dirty="0">
              <a:latin typeface="PingFang TC" charset="-120"/>
              <a:ea typeface="PingFang TC" charset="-120"/>
              <a:cs typeface="PingFang TC" charset="-120"/>
            </a:endParaRPr>
          </a:p>
          <a:p>
            <a:pPr lvl="1"/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主程式</a:t>
            </a:r>
            <a:r>
              <a:rPr lang="zh-CN" altLang="en-US" dirty="0">
                <a:latin typeface="PingFang TC" charset="-120"/>
                <a:ea typeface="PingFang TC" charset="-120"/>
                <a:cs typeface="PingFang TC" charset="-120"/>
              </a:rPr>
              <a:t>命名範例</a:t>
            </a:r>
            <a:r>
              <a:rPr lang="en-US" altLang="zh-CN" dirty="0">
                <a:latin typeface="PingFang TC" charset="-120"/>
                <a:ea typeface="PingFang TC" charset="-120"/>
                <a:cs typeface="PingFang TC" charset="-120"/>
              </a:rPr>
              <a:t> s1234567_hw2.html/pdf (</a:t>
            </a:r>
            <a:r>
              <a:rPr lang="zh-TW" altLang="en-US" dirty="0">
                <a:solidFill>
                  <a:srgbClr val="FF0000"/>
                </a:solidFill>
                <a:latin typeface="PingFang TC" charset="-120"/>
                <a:ea typeface="PingFang TC" charset="-120"/>
                <a:cs typeface="PingFang TC" charset="-120"/>
              </a:rPr>
              <a:t>請在一個檔案內完成</a:t>
            </a:r>
            <a:r>
              <a:rPr lang="en-US" altLang="zh-CN" dirty="0">
                <a:latin typeface="PingFang TC" charset="-120"/>
                <a:ea typeface="PingFang TC" charset="-120"/>
                <a:cs typeface="PingFang TC" charset="-120"/>
              </a:rPr>
              <a:t>)</a:t>
            </a:r>
          </a:p>
          <a:p>
            <a:pPr lvl="1"/>
            <a:r>
              <a:rPr lang="zh-CN" altLang="en-US" dirty="0">
                <a:solidFill>
                  <a:srgbClr val="C00000"/>
                </a:solidFill>
                <a:latin typeface="PingFang TC" charset="-120"/>
                <a:ea typeface="PingFang TC" charset="-120"/>
                <a:cs typeface="PingFang TC" charset="-120"/>
              </a:rPr>
              <a:t>打包成</a:t>
            </a:r>
            <a:r>
              <a:rPr lang="en-US" altLang="zh-CN" dirty="0">
                <a:solidFill>
                  <a:srgbClr val="C00000"/>
                </a:solidFill>
                <a:latin typeface="PingFang TC" charset="-120"/>
                <a:ea typeface="PingFang TC" charset="-120"/>
                <a:cs typeface="PingFang TC" charset="-120"/>
              </a:rPr>
              <a:t>s1234567_1091CGhw2.zip</a:t>
            </a:r>
          </a:p>
          <a:p>
            <a:pPr lvl="1"/>
            <a:r>
              <a:rPr lang="zh-TW" altLang="en-US" dirty="0">
                <a:latin typeface="PingFang TC" charset="-120"/>
                <a:ea typeface="PingFang TC" charset="-120"/>
                <a:cs typeface="PingFang TC" charset="-120"/>
              </a:rPr>
              <a:t>上傳</a:t>
            </a:r>
            <a:r>
              <a:rPr lang="en-US" altLang="zh-TW" dirty="0">
                <a:latin typeface="PingFang TC" charset="-120"/>
                <a:ea typeface="PingFang TC" charset="-120"/>
                <a:cs typeface="PingFang TC" charset="-120"/>
              </a:rPr>
              <a:t>Portal</a:t>
            </a:r>
          </a:p>
        </p:txBody>
      </p:sp>
    </p:spTree>
    <p:extLst>
      <p:ext uri="{BB962C8B-B14F-4D97-AF65-F5344CB8AC3E}">
        <p14:creationId xmlns:p14="http://schemas.microsoft.com/office/powerpoint/2010/main" val="1095344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13800" dirty="0"/>
              <a:t>Enjoy~</a:t>
            </a:r>
            <a:endParaRPr kumimoji="1" lang="zh-TW" altLang="en-US" sz="13800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/>
              <a:t>Happy Coding</a:t>
            </a:r>
            <a:endParaRPr kumimoji="1"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713671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979713"/>
          </a:xfrm>
        </p:spPr>
        <p:txBody>
          <a:bodyPr>
            <a:noAutofit/>
          </a:bodyPr>
          <a:lstStyle/>
          <a:p>
            <a:r>
              <a:rPr kumimoji="1" lang="en-US" altLang="zh-TW" sz="3200" dirty="0">
                <a:latin typeface="思源黑体" panose="020B0500000000000000" pitchFamily="34" charset="-128"/>
                <a:ea typeface="思源黑体" panose="020B0500000000000000" pitchFamily="34" charset="-128"/>
              </a:rPr>
              <a:t>The spotlight and it's Happy fellows</a:t>
            </a:r>
            <a:endParaRPr lang="en-US" altLang="zh-TW" sz="3200" dirty="0">
              <a:latin typeface="思源黑体" panose="020B0500000000000000" pitchFamily="34" charset="-128"/>
              <a:ea typeface="思源黑体" panose="020B0500000000000000" pitchFamily="34" charset="-128"/>
            </a:endParaRPr>
          </a:p>
        </p:txBody>
      </p:sp>
      <p:pic>
        <p:nvPicPr>
          <p:cNvPr id="3" name="CG_Final DEMO">
            <a:hlinkClick r:id="" action="ppaction://media"/>
            <a:extLst>
              <a:ext uri="{FF2B5EF4-FFF2-40B4-BE49-F238E27FC236}">
                <a16:creationId xmlns:a16="http://schemas.microsoft.com/office/drawing/2014/main" id="{3D9953EC-6352-41F3-9E0A-29E69E9C61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6720" y="1603530"/>
            <a:ext cx="7447280" cy="525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332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979713"/>
          </a:xfrm>
        </p:spPr>
        <p:txBody>
          <a:bodyPr/>
          <a:lstStyle/>
          <a:p>
            <a:pPr algn="r"/>
            <a:r>
              <a:rPr kumimoji="1"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Hints!</a:t>
            </a:r>
            <a:endParaRPr kumimoji="1" lang="zh-TW" altLang="en-US" dirty="0">
              <a:latin typeface="思源黑体" panose="020B0500000000000000" pitchFamily="34" charset="-128"/>
              <a:ea typeface="思源黑体" panose="020B0500000000000000" pitchFamily="34" charset="-128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1992B06-E201-4AF3-AE39-646BCA80D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661" y="1653461"/>
            <a:ext cx="4419739" cy="305543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D987C20-DA5B-4AE9-BBD6-25DE711B6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0961" y="4829704"/>
            <a:ext cx="1506035" cy="168829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480A098-9363-4CE6-B908-10B4BF8FB7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8035" y="4829704"/>
            <a:ext cx="1526845" cy="168829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9344A45-294D-4C68-96F2-9D394F172E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7805" y="1708363"/>
            <a:ext cx="2718996" cy="202576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7F913E52-AD60-4683-B259-CDF675B3BF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7804" y="4027633"/>
            <a:ext cx="2718997" cy="2567941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37130A64-A0CF-4CE5-A4F6-6F9A38A28B67}"/>
              </a:ext>
            </a:extLst>
          </p:cNvPr>
          <p:cNvSpPr txBox="1"/>
          <p:nvPr/>
        </p:nvSpPr>
        <p:spPr>
          <a:xfrm>
            <a:off x="1066661" y="1338113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Camera</a:t>
            </a:r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B37DE422-6E18-48DA-84E1-3DCC37CB07A2}"/>
              </a:ext>
            </a:extLst>
          </p:cNvPr>
          <p:cNvSpPr txBox="1"/>
          <p:nvPr/>
        </p:nvSpPr>
        <p:spPr>
          <a:xfrm>
            <a:off x="1998326" y="6488668"/>
            <a:ext cx="2102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Specular + Spotlight</a:t>
            </a:r>
            <a:endParaRPr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BAC2536-4E36-41E9-8F84-C1EF8EBFC88C}"/>
              </a:ext>
            </a:extLst>
          </p:cNvPr>
          <p:cNvSpPr txBox="1"/>
          <p:nvPr/>
        </p:nvSpPr>
        <p:spPr>
          <a:xfrm>
            <a:off x="6913005" y="1360522"/>
            <a:ext cx="1803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Texture mapping</a:t>
            </a:r>
            <a:endParaRPr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3ED0CEA-B14D-43CB-88B8-4BD29DD8411F}"/>
              </a:ext>
            </a:extLst>
          </p:cNvPr>
          <p:cNvSpPr txBox="1"/>
          <p:nvPr/>
        </p:nvSpPr>
        <p:spPr>
          <a:xfrm>
            <a:off x="7181150" y="6547328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Look at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0459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979713"/>
          </a:xfrm>
        </p:spPr>
        <p:txBody>
          <a:bodyPr/>
          <a:lstStyle/>
          <a:p>
            <a:pPr algn="r"/>
            <a:r>
              <a:rPr kumimoji="1"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Requirements</a:t>
            </a:r>
            <a:endParaRPr kumimoji="1" lang="zh-TW" altLang="en-US" dirty="0">
              <a:latin typeface="思源黑体" panose="020B0500000000000000" pitchFamily="34" charset="-128"/>
              <a:ea typeface="思源黑体" panose="020B0500000000000000" pitchFamily="34" charset="-128"/>
            </a:endParaRPr>
          </a:p>
        </p:txBody>
      </p:sp>
      <p:sp>
        <p:nvSpPr>
          <p:cNvPr id="4" name="內容版面配置區 4"/>
          <p:cNvSpPr>
            <a:spLocks noGrp="1"/>
          </p:cNvSpPr>
          <p:nvPr>
            <p:ph idx="1"/>
          </p:nvPr>
        </p:nvSpPr>
        <p:spPr>
          <a:xfrm>
            <a:off x="982133" y="1536569"/>
            <a:ext cx="8161867" cy="537661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題目：</a:t>
            </a:r>
            <a:r>
              <a:rPr lang="zh-TW" altLang="en-US" dirty="0">
                <a:solidFill>
                  <a:srgbClr val="FF0000"/>
                </a:solidFill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投射燈與他的快樂跟隨者，條件摘要如下</a:t>
            </a:r>
            <a:r>
              <a:rPr lang="zh-TW" altLang="en-US" sz="1300" dirty="0">
                <a:solidFill>
                  <a:srgbClr val="FF0000"/>
                </a:solidFill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（詳細請看評分表）</a:t>
            </a:r>
          </a:p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本身有一投射燈，從斜上方照下，永遠照往世界中心點</a:t>
            </a:r>
            <a:endParaRPr lang="en-US" altLang="zh-TW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  <a:p>
            <a:pPr lvl="1"/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本身的顏色永遠為暗紅色（不受光線影響）</a:t>
            </a:r>
            <a:endParaRPr lang="en-US" altLang="zh-TW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  <a:p>
            <a:pPr lvl="1"/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可調整選轉方向、旋轉半徑、高度等</a:t>
            </a:r>
            <a:endParaRPr lang="en-US" altLang="zh-TW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操作者可透過滑鼠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/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捲軸調整攝影機的水平跟垂直角度</a:t>
            </a:r>
            <a:endParaRPr lang="en-US" altLang="zh-TW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  <a:p>
            <a:pPr lvl="1"/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可視角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60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度、範圍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Z=1~2000</a:t>
            </a:r>
          </a:p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有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15x15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個方形版子，上有貼圖、外有一線框、正面會反射光線，永遠朝向燈光的方向</a:t>
            </a:r>
            <a:endParaRPr lang="en-US" altLang="zh-TW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採用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Phone shading,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可調光線顏色、亮度、閃耀度 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(shininess)</a:t>
            </a:r>
          </a:p>
          <a:p>
            <a:pPr lvl="1"/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Phone shading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：每個向素單獨計算光照 </a:t>
            </a:r>
            <a:r>
              <a:rPr lang="en-US" altLang="zh-TW" sz="1700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https://en.wikipedia.org/wiki/Phong_shading</a:t>
            </a:r>
          </a:p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貼圖採用整張貼到物件上，貼圖的顏色會跟光線顏色交互作用</a:t>
            </a:r>
            <a:endParaRPr lang="en-US" altLang="zh-TW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  <a:p>
            <a:pPr lvl="1"/>
            <a:endParaRPr lang="zh-TW" altLang="en-US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29079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979713"/>
          </a:xfrm>
        </p:spPr>
        <p:txBody>
          <a:bodyPr/>
          <a:lstStyle/>
          <a:p>
            <a:pPr algn="r"/>
            <a:r>
              <a:rPr kumimoji="1"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Notes</a:t>
            </a:r>
            <a:r>
              <a:rPr kumimoji="1"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 </a:t>
            </a:r>
            <a:r>
              <a:rPr kumimoji="1"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/</a:t>
            </a:r>
            <a:r>
              <a:rPr kumimoji="1"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 提示</a:t>
            </a:r>
            <a:r>
              <a:rPr kumimoji="1" lang="zh-TW" altLang="en-US" sz="2000" dirty="0">
                <a:latin typeface="思源黑体" panose="020B0500000000000000" pitchFamily="34" charset="-128"/>
                <a:ea typeface="思源黑体" panose="020B0500000000000000" pitchFamily="34" charset="-128"/>
              </a:rPr>
              <a:t>（數值僅供參考）</a:t>
            </a:r>
            <a:endParaRPr kumimoji="1" lang="zh-TW" altLang="en-US" sz="2800" dirty="0">
              <a:latin typeface="思源黑体" panose="020B0500000000000000" pitchFamily="34" charset="-128"/>
              <a:ea typeface="思源黑体" panose="020B0500000000000000" pitchFamily="34" charset="-128"/>
            </a:endParaRPr>
          </a:p>
        </p:txBody>
      </p:sp>
      <p:sp>
        <p:nvSpPr>
          <p:cNvPr id="4" name="內容版面配置區 4"/>
          <p:cNvSpPr>
            <a:spLocks noGrp="1"/>
          </p:cNvSpPr>
          <p:nvPr>
            <p:ph idx="1"/>
          </p:nvPr>
        </p:nvSpPr>
        <p:spPr>
          <a:xfrm>
            <a:off x="982133" y="1536569"/>
            <a:ext cx="8161867" cy="5057271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可以考慮從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webgl-3d-camera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最後一個範例開始</a:t>
            </a:r>
            <a:endParaRPr lang="en-US" altLang="zh-TW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需要至少兩組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Shader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（一組有打光、一組沒有）</a:t>
            </a:r>
            <a:endParaRPr lang="en-US" altLang="zh-TW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投射燈初始半徑為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300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、高度約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150</a:t>
            </a:r>
          </a:p>
          <a:p>
            <a:pPr lvl="1"/>
            <a:r>
              <a:rPr lang="en-US" altLang="zh-TW" dirty="0" err="1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innerLimit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 與 </a:t>
            </a:r>
            <a:r>
              <a:rPr lang="en-US" altLang="zh-TW" dirty="0" err="1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outerLimit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 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分別為 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30,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 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60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度</a:t>
            </a:r>
            <a:endParaRPr lang="en-US" altLang="zh-TW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  <a:p>
            <a:pPr lvl="1"/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Shininess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預設值為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128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，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 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打光顏色可調，但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specular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為純白色</a:t>
            </a:r>
            <a:endParaRPr lang="en-US" altLang="zh-TW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  <a:p>
            <a:pPr lvl="1"/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最終顏色 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= 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貼圖顏色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x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打光效果強弱 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+ 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高光 </a:t>
            </a:r>
            <a:r>
              <a:rPr lang="en-US" altLang="zh-TW" sz="1800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(</a:t>
            </a:r>
            <a:r>
              <a:rPr lang="en-US" altLang="zh-TW" sz="1800" dirty="0">
                <a:latin typeface="思源黑体" panose="020B0500000000000000" pitchFamily="34" charset="-128"/>
                <a:ea typeface="思源黑体" panose="020B0500000000000000" pitchFamily="34" charset="-128"/>
              </a:rPr>
              <a:t>specular</a:t>
            </a:r>
            <a:r>
              <a:rPr lang="zh-TW" altLang="en-US" sz="1800" dirty="0">
                <a:latin typeface="思源黑体" panose="020B0500000000000000" pitchFamily="34" charset="-128"/>
                <a:ea typeface="思源黑体" panose="020B0500000000000000" pitchFamily="34" charset="-128"/>
              </a:rPr>
              <a:t>不受貼圖影響</a:t>
            </a:r>
            <a:r>
              <a:rPr lang="en-US" altLang="zh-TW" sz="1800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)</a:t>
            </a:r>
          </a:p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攝影機距離世界原點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750</a:t>
            </a:r>
            <a:r>
              <a:rPr lang="zh-TW" altLang="en-US" sz="1800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（初始角度為水平</a:t>
            </a:r>
            <a:r>
              <a:rPr lang="en-US" altLang="zh-TW" sz="1800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60</a:t>
            </a:r>
            <a:r>
              <a:rPr lang="zh-TW" altLang="en-US" sz="1800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度、垂直</a:t>
            </a:r>
            <a:r>
              <a:rPr lang="en-US" altLang="zh-TW" sz="1800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30</a:t>
            </a:r>
            <a:r>
              <a:rPr lang="zh-TW" altLang="en-US" sz="1800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度）</a:t>
            </a:r>
            <a:endParaRPr lang="en-US" altLang="zh-TW" dirty="0">
              <a:latin typeface="思源黑体" panose="020B0500000000000000" pitchFamily="34" charset="-128"/>
              <a:ea typeface="思源黑体" panose="020B0500000000000000" pitchFamily="34" charset="-128"/>
              <a:cs typeface="PingFang TC" charset="-120"/>
            </a:endParaRPr>
          </a:p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平板尺寸為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80x80</a:t>
            </a:r>
          </a:p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範例中顏色是用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HSV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色彩空間下調整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Hue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值，預設為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H:125, S:0.75, L</a:t>
            </a:r>
            <a: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  <a:sym typeface="Wingdings" panose="05000000000000000000" pitchFamily="2" charset="2"/>
              </a:rPr>
              <a:t>(125/255)</a:t>
            </a:r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  <a:cs typeface="PingFang TC" charset="-120"/>
              </a:rPr>
              <a:t>，後有轉換程式碼。</a:t>
            </a:r>
          </a:p>
        </p:txBody>
      </p:sp>
    </p:spTree>
    <p:extLst>
      <p:ext uri="{BB962C8B-B14F-4D97-AF65-F5344CB8AC3E}">
        <p14:creationId xmlns:p14="http://schemas.microsoft.com/office/powerpoint/2010/main" val="1862364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979713"/>
          </a:xfrm>
        </p:spPr>
        <p:txBody>
          <a:bodyPr>
            <a:normAutofit fontScale="90000"/>
          </a:bodyPr>
          <a:lstStyle/>
          <a:p>
            <a:pPr algn="r"/>
            <a:r>
              <a:rPr kumimoji="1"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平板跟</a:t>
            </a:r>
            <a:r>
              <a:rPr kumimoji="1"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Spotlight</a:t>
            </a:r>
            <a:r>
              <a:rPr kumimoji="1"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的點位資訊</a:t>
            </a:r>
            <a:br>
              <a:rPr kumimoji="1"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</a:br>
            <a:r>
              <a:rPr kumimoji="1"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(</a:t>
            </a:r>
            <a:r>
              <a:rPr kumimoji="1"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你還會需要法向量、貼圖座標等資訊</a:t>
            </a:r>
            <a:r>
              <a:rPr kumimoji="1"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)</a:t>
            </a:r>
            <a:endParaRPr kumimoji="1" lang="zh-TW" altLang="en-US" dirty="0">
              <a:latin typeface="思源黑体" panose="020B0500000000000000" pitchFamily="34" charset="-128"/>
              <a:ea typeface="思源黑体" panose="020B0500000000000000" pitchFamily="34" charset="-128"/>
            </a:endParaRPr>
          </a:p>
        </p:txBody>
      </p:sp>
      <p:sp>
        <p:nvSpPr>
          <p:cNvPr id="4" name="內容版面配置區 4"/>
          <p:cNvSpPr>
            <a:spLocks noGrp="1"/>
          </p:cNvSpPr>
          <p:nvPr>
            <p:ph idx="1"/>
          </p:nvPr>
        </p:nvSpPr>
        <p:spPr>
          <a:xfrm>
            <a:off x="982133" y="1536569"/>
            <a:ext cx="8161867" cy="5057271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altLang="zh-TW" sz="1400" dirty="0" err="1">
                <a:latin typeface="Consolas" panose="020B0609020204030204" pitchFamily="49" charset="0"/>
                <a:ea typeface="PingFang TC" charset="-120"/>
                <a:cs typeface="PingFang TC" charset="-120"/>
              </a:rPr>
              <a:t>gl.bufferData</a:t>
            </a: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(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</a:t>
            </a:r>
            <a:r>
              <a:rPr lang="en-US" altLang="zh-TW" sz="1400" dirty="0" err="1">
                <a:latin typeface="Consolas" panose="020B0609020204030204" pitchFamily="49" charset="0"/>
                <a:ea typeface="PingFang TC" charset="-120"/>
                <a:cs typeface="PingFang TC" charset="-120"/>
              </a:rPr>
              <a:t>gl.ARRAY_BUFFER</a:t>
            </a: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,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new Float32Array([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-40,  -40,  0,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-40, 40,  0,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40, -40,  0,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-40, 40,  0,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40, 40,  0,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40, -40,  0,</a:t>
            </a:r>
            <a:endParaRPr lang="zh-TW" altLang="en-US" sz="1400" dirty="0">
              <a:latin typeface="Consolas" panose="020B0609020204030204" pitchFamily="49" charset="0"/>
              <a:ea typeface="PingFang TC" charset="-120"/>
              <a:cs typeface="PingFang TC" charset="-120"/>
            </a:endParaRP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8F038E9D-F547-4D43-A0BE-44B7178740E0}"/>
              </a:ext>
            </a:extLst>
          </p:cNvPr>
          <p:cNvSpPr txBox="1">
            <a:spLocks/>
          </p:cNvSpPr>
          <p:nvPr/>
        </p:nvSpPr>
        <p:spPr>
          <a:xfrm>
            <a:off x="3957928" y="1636224"/>
            <a:ext cx="3337560" cy="5057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/>
              <a:buNone/>
            </a:pPr>
            <a:endParaRPr lang="en-US" altLang="zh-TW" sz="1400" dirty="0">
              <a:latin typeface="Consolas" panose="020B0609020204030204" pitchFamily="49" charset="0"/>
              <a:ea typeface="PingFang TC" charset="-120"/>
              <a:cs typeface="PingFang TC" charset="-120"/>
            </a:endParaRP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0, 0,  30,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0, 0,  0,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0, 10, 0,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0, 0,  30,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0, 0,  0,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0,-10, 0,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0, 0,  30,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0, 0,  0,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10, 0,  0,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0,  0, 30,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0,  0,  0,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  -10, 0, 0,]),</a:t>
            </a: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</a:t>
            </a:r>
            <a:r>
              <a:rPr lang="en-US" altLang="zh-TW" sz="1400" dirty="0" err="1">
                <a:latin typeface="Consolas" panose="020B0609020204030204" pitchFamily="49" charset="0"/>
                <a:ea typeface="PingFang TC" charset="-120"/>
                <a:cs typeface="PingFang TC" charset="-120"/>
              </a:rPr>
              <a:t>gl.STATIC_DRAW</a:t>
            </a:r>
            <a:r>
              <a:rPr lang="en-US" altLang="zh-TW" sz="14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);</a:t>
            </a:r>
            <a:endParaRPr lang="zh-TW" altLang="en-US" sz="1400" dirty="0">
              <a:latin typeface="Consolas" panose="020B0609020204030204" pitchFamily="49" charset="0"/>
              <a:ea typeface="PingFang TC" charset="-120"/>
              <a:cs typeface="PingFang TC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B55C747-107B-4BC8-8765-DE2D2E8CD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049" y="2162787"/>
            <a:ext cx="1886611" cy="172837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317140A8-A111-4828-BFDB-698A1B2C5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2049" y="3988760"/>
            <a:ext cx="1886610" cy="202710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8C50120-5ABF-4A5F-8A8D-F34036C4B1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834"/>
          <a:stretch/>
        </p:blipFill>
        <p:spPr>
          <a:xfrm>
            <a:off x="1537494" y="4822085"/>
            <a:ext cx="2044805" cy="141869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C84DCA8-471C-46CD-9194-161549A0AEA0}"/>
              </a:ext>
            </a:extLst>
          </p:cNvPr>
          <p:cNvSpPr/>
          <p:nvPr/>
        </p:nvSpPr>
        <p:spPr>
          <a:xfrm>
            <a:off x="1537494" y="6240780"/>
            <a:ext cx="27238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注意，這邊畫了兩次，</a:t>
            </a:r>
            <a:br>
              <a:rPr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</a:br>
            <a:r>
              <a:rPr lang="zh-TW" altLang="en-US" dirty="0">
                <a:highlight>
                  <a:srgbClr val="FFFF00"/>
                </a:highlight>
                <a:latin typeface="思源黑体" panose="020B0500000000000000" pitchFamily="34" charset="-128"/>
                <a:ea typeface="思源黑体" panose="020B0500000000000000" pitchFamily="34" charset="-128"/>
              </a:rPr>
              <a:t>一個是實心，一個是空心</a:t>
            </a:r>
          </a:p>
        </p:txBody>
      </p:sp>
    </p:spTree>
    <p:extLst>
      <p:ext uri="{BB962C8B-B14F-4D97-AF65-F5344CB8AC3E}">
        <p14:creationId xmlns:p14="http://schemas.microsoft.com/office/powerpoint/2010/main" val="2376479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979713"/>
          </a:xfrm>
        </p:spPr>
        <p:txBody>
          <a:bodyPr>
            <a:normAutofit/>
          </a:bodyPr>
          <a:lstStyle/>
          <a:p>
            <a:pPr algn="r"/>
            <a:r>
              <a:rPr kumimoji="1"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從</a:t>
            </a:r>
            <a:r>
              <a:rPr kumimoji="1"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HSV</a:t>
            </a:r>
            <a:r>
              <a:rPr kumimoji="1"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轉</a:t>
            </a:r>
            <a:r>
              <a:rPr kumimoji="1"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RGB</a:t>
            </a:r>
            <a:r>
              <a:rPr kumimoji="1"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公用程式碼（</a:t>
            </a:r>
            <a:r>
              <a:rPr kumimoji="1" lang="en-US" altLang="zh-TW" dirty="0">
                <a:latin typeface="思源黑体" panose="020B0500000000000000" pitchFamily="34" charset="-128"/>
                <a:ea typeface="思源黑体" panose="020B0500000000000000" pitchFamily="34" charset="-128"/>
              </a:rPr>
              <a:t>JS</a:t>
            </a:r>
            <a:r>
              <a:rPr kumimoji="1" lang="zh-TW" altLang="en-US" dirty="0">
                <a:latin typeface="思源黑体" panose="020B0500000000000000" pitchFamily="34" charset="-128"/>
                <a:ea typeface="思源黑体" panose="020B0500000000000000" pitchFamily="34" charset="-128"/>
              </a:rPr>
              <a:t>）</a:t>
            </a:r>
          </a:p>
        </p:txBody>
      </p:sp>
      <p:sp>
        <p:nvSpPr>
          <p:cNvPr id="4" name="內容版面配置區 4"/>
          <p:cNvSpPr>
            <a:spLocks noGrp="1"/>
          </p:cNvSpPr>
          <p:nvPr>
            <p:ph idx="1"/>
          </p:nvPr>
        </p:nvSpPr>
        <p:spPr>
          <a:xfrm>
            <a:off x="982133" y="1536569"/>
            <a:ext cx="8161867" cy="5057271"/>
          </a:xfrm>
        </p:spPr>
        <p:txBody>
          <a:bodyPr anchor="t"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function mix(a, b, v)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{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return (1-v)*a + v*b;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}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function HSVtoRGB(H, S, V) </a:t>
            </a:r>
            <a:r>
              <a:rPr lang="pt-BR" altLang="zh-TW" sz="1100" dirty="0">
                <a:highlight>
                  <a:srgbClr val="FFFF00"/>
                </a:highlight>
                <a:latin typeface="Consolas" panose="020B0609020204030204" pitchFamily="49" charset="0"/>
                <a:ea typeface="PingFang TC" charset="-120"/>
                <a:cs typeface="PingFang TC" charset="-120"/>
              </a:rPr>
              <a:t>//It expects 0&lt;=H&lt;=360, 0&lt;=S&lt;=1 and 0&lt;=V&lt;=1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{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var V2 = V * (1 - S);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var r  = ((H&gt;=0 &amp;&amp; H&lt;=60) || (H&gt;=300 &amp;&amp; H&lt;=360)) ? V : ((H&gt;=120 &amp;&amp; H&lt;=240) ? V2 : ((H&gt;=60 &amp;&amp; H&lt;=120) ? mix(V,V2,(H-60)/60) : ((H&gt;=240 &amp;&amp; H&lt;=300) ? mix(V2,V,(H-240)/60) : 0)));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var g  = (H&gt;=60 &amp;&amp; H&lt;=180) ? V : ((H&gt;=240 &amp;&amp; H&lt;=360) ? V2 : ((H&gt;=0 &amp;&amp; H&lt;=60) ? mix(V2,V,H/60) : ((H&gt;=180 &amp;&amp; H&lt;=240) ? mix(V,V2,(H-180)/60) : 0)));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var b  = (H&gt;=0 &amp;&amp; H&lt;=120) ? V2 : ((H&gt;=180 &amp;&amp; H&lt;=300) ? V : ((H&gt;=120 &amp;&amp; H&lt;=180) ? mix(V2,V,(H-120)/60) : ((H&gt;=300 &amp;&amp; H&lt;=360) ? mix(V,V2,(H-300)/60) : 0)));</a:t>
            </a:r>
          </a:p>
          <a:p>
            <a:pPr marL="0" indent="0">
              <a:lnSpc>
                <a:spcPct val="110000"/>
              </a:lnSpc>
              <a:buNone/>
            </a:pPr>
            <a:endParaRPr lang="pt-BR" altLang="zh-TW" sz="1100" dirty="0">
              <a:latin typeface="Consolas" panose="020B0609020204030204" pitchFamily="49" charset="0"/>
              <a:ea typeface="PingFang TC" charset="-120"/>
              <a:cs typeface="PingFang TC" charset="-12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return {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//r : Math.round(r * 255), g : Math.round(g * 255), b : Math.round(b * 255)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    r : r, g : g, b : b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  };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pt-BR" altLang="zh-TW" sz="1100" dirty="0">
                <a:latin typeface="Consolas" panose="020B0609020204030204" pitchFamily="49" charset="0"/>
                <a:ea typeface="PingFang TC" charset="-120"/>
                <a:cs typeface="PingFang TC" charset="-120"/>
              </a:rPr>
              <a:t>  }</a:t>
            </a:r>
            <a:endParaRPr lang="zh-TW" altLang="en-US" sz="1100" dirty="0">
              <a:latin typeface="Consolas" panose="020B0609020204030204" pitchFamily="49" charset="0"/>
              <a:ea typeface="PingFang TC" charset="-120"/>
              <a:cs typeface="PingFang TC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32929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12AF670-CF1A-4002-B512-1850F9B85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77118"/>
            <a:ext cx="12200267" cy="6935118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0B51229-9F69-4325-AC4F-646C414F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693419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Snapshot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74264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B51229-9F69-4325-AC4F-646C414F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693419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Snapshot</a:t>
            </a:r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17CB7EA-9077-417E-A768-FF80ED444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0186"/>
            <a:ext cx="9144000" cy="605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1084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機器人">
  <a:themeElements>
    <a:clrScheme name="機器人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機器人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機器人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TM03457496[[fn=視差]]</Template>
  <TotalTime>1866</TotalTime>
  <Words>992</Words>
  <Application>Microsoft Office PowerPoint</Application>
  <PresentationFormat>如螢幕大小 (4:3)</PresentationFormat>
  <Paragraphs>90</Paragraphs>
  <Slides>15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4" baseType="lpstr">
      <vt:lpstr>Adobe 繁黑體 Std B</vt:lpstr>
      <vt:lpstr>PingFang TC</vt:lpstr>
      <vt:lpstr>思源黑体</vt:lpstr>
      <vt:lpstr>Microsoft JhengHei</vt:lpstr>
      <vt:lpstr>Arial</vt:lpstr>
      <vt:lpstr>Calibri</vt:lpstr>
      <vt:lpstr>Consolas</vt:lpstr>
      <vt:lpstr>Corbel</vt:lpstr>
      <vt:lpstr>機器人</vt:lpstr>
      <vt:lpstr>1091 CG HW 02</vt:lpstr>
      <vt:lpstr>The spotlight and it's Happy fellows</vt:lpstr>
      <vt:lpstr>Hints!</vt:lpstr>
      <vt:lpstr>Requirements</vt:lpstr>
      <vt:lpstr>Notes / 提示（數值僅供參考）</vt:lpstr>
      <vt:lpstr>平板跟Spotlight的點位資訊 (你還會需要法向量、貼圖座標等資訊)</vt:lpstr>
      <vt:lpstr>從HSV轉RGB公用程式碼（JS）</vt:lpstr>
      <vt:lpstr>Snapshot</vt:lpstr>
      <vt:lpstr>Snapshot</vt:lpstr>
      <vt:lpstr>Snapshot</vt:lpstr>
      <vt:lpstr>Snapshot</vt:lpstr>
      <vt:lpstr>Snapshot</vt:lpstr>
      <vt:lpstr>DEMO</vt:lpstr>
      <vt:lpstr>Submit your work / Supp. Material</vt:lpstr>
      <vt:lpstr>Enjoy~</vt:lpstr>
    </vt:vector>
  </TitlesOfParts>
  <Company>Yuan Ze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葉奕成</dc:creator>
  <cp:lastModifiedBy>Bond Chen</cp:lastModifiedBy>
  <cp:revision>63</cp:revision>
  <dcterms:created xsi:type="dcterms:W3CDTF">2015-12-13T14:14:45Z</dcterms:created>
  <dcterms:modified xsi:type="dcterms:W3CDTF">2020-12-30T05:40:05Z</dcterms:modified>
</cp:coreProperties>
</file>

<file path=docProps/thumbnail.jpeg>
</file>